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64" r:id="rId11"/>
    <p:sldId id="265" r:id="rId12"/>
    <p:sldId id="266" r:id="rId13"/>
    <p:sldId id="267" r:id="rId14"/>
    <p:sldId id="282" r:id="rId15"/>
    <p:sldId id="269" r:id="rId16"/>
    <p:sldId id="270" r:id="rId17"/>
    <p:sldId id="271" r:id="rId18"/>
    <p:sldId id="272" r:id="rId19"/>
    <p:sldId id="281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9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7F4BD-6B67-4B47-B72A-05583BABCA08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BB76F-9211-4DF9-8F49-AF1439409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BB76F-9211-4DF9-8F49-AF14394099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7F2240-AAA0-4C88-B2A7-55B1D7C21D2B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977E72-8BC5-4C9C-909A-CCF9893B71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Teaching Spoken Tamil: </a:t>
            </a:r>
            <a:br>
              <a:rPr smtClean="0"/>
            </a:br>
            <a:r>
              <a:rPr smtClean="0"/>
              <a:t>The Problem of 'Authenticity'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Harold </a:t>
            </a:r>
            <a:r>
              <a:rPr lang="en-US" dirty="0" err="1" smtClean="0"/>
              <a:t>Schiffman</a:t>
            </a:r>
            <a:endParaRPr lang="en-US" dirty="0" smtClean="0"/>
          </a:p>
          <a:p>
            <a:r>
              <a:rPr lang="en-US" dirty="0" smtClean="0"/>
              <a:t>University of Pennsylvania</a:t>
            </a:r>
          </a:p>
          <a:p>
            <a:r>
              <a:rPr lang="en-US" b="1" dirty="0" smtClean="0"/>
              <a:t>Texas Workshop on Teaching Tamil</a:t>
            </a:r>
          </a:p>
          <a:p>
            <a:r>
              <a:rPr lang="en-US" dirty="0" smtClean="0"/>
              <a:t>March 12, 2010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Problems of authenticity in other languages: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studies of languages like creoles, researchers have proposed a continuum:</a:t>
            </a:r>
          </a:p>
          <a:p>
            <a:pPr lvl="1"/>
            <a:r>
              <a:rPr lang="en-US" dirty="0" smtClean="0"/>
              <a:t>Most acceptable form is ‘standard’ or ‘</a:t>
            </a:r>
            <a:r>
              <a:rPr lang="en-US" dirty="0" err="1" smtClean="0">
                <a:solidFill>
                  <a:srgbClr val="FF0000"/>
                </a:solidFill>
              </a:rPr>
              <a:t>acrolectal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Beneath that we get a ‘continuum’ that descends to the ‘</a:t>
            </a:r>
            <a:r>
              <a:rPr lang="en-US" dirty="0" err="1" smtClean="0">
                <a:solidFill>
                  <a:srgbClr val="FF0000"/>
                </a:solidFill>
              </a:rPr>
              <a:t>basilectal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All of these forms are ‘authentic’</a:t>
            </a:r>
          </a:p>
          <a:p>
            <a:pPr lvl="1"/>
            <a:r>
              <a:rPr lang="en-US" dirty="0" smtClean="0"/>
              <a:t>But would we want to teach students these forms?</a:t>
            </a:r>
          </a:p>
          <a:p>
            <a:pPr lvl="1"/>
            <a:r>
              <a:rPr lang="en-US" dirty="0" smtClean="0"/>
              <a:t>If we do, educated speakers will ‘correct’ them</a:t>
            </a:r>
          </a:p>
          <a:p>
            <a:pPr lvl="1"/>
            <a:r>
              <a:rPr lang="en-US" dirty="0" smtClean="0"/>
              <a:t>They will lose confidence in our teaching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Limits of authenticity: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Acrolectal</a:t>
            </a:r>
            <a:r>
              <a:rPr lang="en-US" dirty="0" smtClean="0"/>
              <a:t> forms: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Basilectal</a:t>
            </a:r>
            <a:r>
              <a:rPr lang="en-US" dirty="0" smtClean="0"/>
              <a:t> forms: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He's a man who likes his beer. </a:t>
            </a:r>
          </a:p>
          <a:p>
            <a:r>
              <a:rPr lang="en-US" dirty="0" smtClean="0"/>
              <a:t>He's a man that likes his beer. </a:t>
            </a:r>
          </a:p>
          <a:p>
            <a:r>
              <a:rPr lang="en-US" dirty="0" smtClean="0"/>
              <a:t>He's a man </a:t>
            </a:r>
            <a:r>
              <a:rPr lang="en-US" dirty="0" smtClean="0">
                <a:solidFill>
                  <a:srgbClr val="FF0000"/>
                </a:solidFill>
              </a:rPr>
              <a:t>'at</a:t>
            </a:r>
            <a:r>
              <a:rPr lang="en-US" dirty="0" smtClean="0"/>
              <a:t> likes his beer.  (Acceptable  to me, but </a:t>
            </a:r>
            <a:r>
              <a:rPr lang="en-US" i="1" dirty="0" smtClean="0"/>
              <a:t>very</a:t>
            </a:r>
            <a:r>
              <a:rPr lang="en-US" dirty="0" smtClean="0"/>
              <a:t> colloquial)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He's a man </a:t>
            </a:r>
            <a:r>
              <a:rPr lang="en-US" dirty="0" smtClean="0">
                <a:solidFill>
                  <a:srgbClr val="FF0000"/>
                </a:solidFill>
              </a:rPr>
              <a:t>'at</a:t>
            </a:r>
            <a:r>
              <a:rPr lang="en-US" dirty="0" smtClean="0"/>
              <a:t> likes his beer. </a:t>
            </a:r>
          </a:p>
          <a:p>
            <a:r>
              <a:rPr lang="en-US" dirty="0" smtClean="0"/>
              <a:t>He's a man </a:t>
            </a:r>
            <a:r>
              <a:rPr lang="en-US" dirty="0" smtClean="0">
                <a:solidFill>
                  <a:srgbClr val="FF0000"/>
                </a:solidFill>
              </a:rPr>
              <a:t>as </a:t>
            </a:r>
            <a:r>
              <a:rPr lang="en-US" dirty="0" smtClean="0"/>
              <a:t>likes his beer. </a:t>
            </a:r>
          </a:p>
          <a:p>
            <a:r>
              <a:rPr lang="en-US" dirty="0" smtClean="0"/>
              <a:t>He's a man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likes his beer. </a:t>
            </a:r>
          </a:p>
          <a:p>
            <a:r>
              <a:rPr lang="en-US" dirty="0" smtClean="0"/>
              <a:t>He's a man </a:t>
            </a:r>
            <a:r>
              <a:rPr lang="en-US" dirty="0" smtClean="0">
                <a:solidFill>
                  <a:srgbClr val="FF0000"/>
                </a:solidFill>
              </a:rPr>
              <a:t>he </a:t>
            </a:r>
            <a:r>
              <a:rPr lang="en-US" dirty="0" smtClean="0"/>
              <a:t>likes his beer. </a:t>
            </a:r>
          </a:p>
          <a:p>
            <a:r>
              <a:rPr lang="en-US" dirty="0" smtClean="0"/>
              <a:t>He's a man likes his beer.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Acceptable speech: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Within the boundaries of ‘authenticity’ we need to declare a zone of ‘acceptability’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Acceptable forms </a:t>
            </a:r>
            <a:r>
              <a:rPr lang="en-US" dirty="0" smtClean="0"/>
              <a:t>are those that:</a:t>
            </a:r>
          </a:p>
          <a:p>
            <a:pPr lvl="1"/>
            <a:r>
              <a:rPr lang="en-US" dirty="0" smtClean="0"/>
              <a:t>Do not arouse commentary or attention from educated speakers</a:t>
            </a:r>
          </a:p>
          <a:p>
            <a:pPr lvl="1"/>
            <a:r>
              <a:rPr lang="en-US" dirty="0" smtClean="0"/>
              <a:t>Are deemed ‘appropriate’ by educated speakers</a:t>
            </a:r>
          </a:p>
          <a:p>
            <a:pPr lvl="1"/>
            <a:r>
              <a:rPr lang="en-US" dirty="0" smtClean="0"/>
              <a:t>Do not evoke associations with unacceptable groups or stigmatized behaviors</a:t>
            </a:r>
          </a:p>
          <a:p>
            <a:pPr lvl="1"/>
            <a:r>
              <a:rPr lang="en-US" dirty="0" smtClean="0"/>
              <a:t>Are widely understood within the speech community</a:t>
            </a:r>
          </a:p>
          <a:p>
            <a:pPr lvl="1"/>
            <a:r>
              <a:rPr lang="en-US" dirty="0" smtClean="0"/>
              <a:t>Are midway between ‘stilted/artificial’ and ‘peculiar’ or even vulgar 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600200"/>
            <a:ext cx="7543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authenticauthenticauthentic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2667000"/>
            <a:ext cx="51816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Within the boundaries of ‘authenticity’ we need to declare a narrower zone of ‘acceptability’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uthenti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0800" y="1905000"/>
            <a:ext cx="4038600" cy="4343400"/>
          </a:xfrm>
        </p:spPr>
      </p:pic>
    </p:spTree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 what is acceptable Spoken Tamil and what is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dictionary ST examples have been criticized by some people as being stilted and/or unnatural</a:t>
            </a:r>
          </a:p>
          <a:p>
            <a:r>
              <a:rPr lang="en-US" dirty="0" smtClean="0"/>
              <a:t>Problem:  we don’t have a large database of ST examples we can draw from.</a:t>
            </a:r>
          </a:p>
          <a:p>
            <a:r>
              <a:rPr lang="en-US" dirty="0" smtClean="0"/>
              <a:t>Movies and radio/TV sitcoms are one possibility but we need to create a database for this</a:t>
            </a:r>
          </a:p>
          <a:p>
            <a:r>
              <a:rPr lang="en-US" dirty="0" smtClean="0"/>
              <a:t>We also need them to do some surveys to get people to make judgments about what sounds acceptable and authentic, and what does not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Matched-Guise Test: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1960’s in Canada and elsewhere, the matched-guise test has been used in over 140 studies</a:t>
            </a:r>
          </a:p>
          <a:p>
            <a:r>
              <a:rPr lang="en-US" dirty="0" smtClean="0"/>
              <a:t>Bilingual (or </a:t>
            </a:r>
            <a:r>
              <a:rPr lang="en-US" dirty="0" err="1" smtClean="0"/>
              <a:t>bidialectal</a:t>
            </a:r>
            <a:r>
              <a:rPr lang="en-US" dirty="0" smtClean="0"/>
              <a:t> people) are identified who sound like monolinguals in each language.</a:t>
            </a:r>
          </a:p>
          <a:p>
            <a:r>
              <a:rPr lang="en-US" dirty="0" smtClean="0"/>
              <a:t>Are recorded saying the “same thing” in two languages or dialects</a:t>
            </a:r>
          </a:p>
          <a:p>
            <a:r>
              <a:rPr lang="en-US" dirty="0" smtClean="0"/>
              <a:t>Sound files are then ‘scrambled’ so the five speakers speaking twice sound like 10 different speakers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asked: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Subjects (themselves bilingual/</a:t>
            </a:r>
            <a:r>
              <a:rPr lang="en-US" dirty="0" err="1" smtClean="0"/>
              <a:t>bidialectal</a:t>
            </a:r>
            <a:r>
              <a:rPr lang="en-US" dirty="0" smtClean="0"/>
              <a:t>) are asked to listen to the recordings and make </a:t>
            </a:r>
            <a:r>
              <a:rPr lang="en-US" dirty="0" err="1" smtClean="0"/>
              <a:t>judgements</a:t>
            </a:r>
            <a:r>
              <a:rPr lang="en-US" dirty="0" smtClean="0"/>
              <a:t> about the</a:t>
            </a:r>
            <a:r>
              <a:rPr lang="en-US" dirty="0" smtClean="0">
                <a:solidFill>
                  <a:srgbClr val="FF0000"/>
                </a:solidFill>
              </a:rPr>
              <a:t> person </a:t>
            </a:r>
            <a:r>
              <a:rPr lang="en-US" dirty="0" smtClean="0">
                <a:solidFill>
                  <a:schemeClr val="accent1"/>
                </a:solidFill>
              </a:rPr>
              <a:t>speaking</a:t>
            </a:r>
            <a:r>
              <a:rPr lang="en-US" dirty="0" smtClean="0"/>
              <a:t>, and not the language samples.</a:t>
            </a:r>
          </a:p>
          <a:p>
            <a:r>
              <a:rPr lang="en-US" dirty="0" smtClean="0"/>
              <a:t>Asked about speakers educational level:</a:t>
            </a:r>
          </a:p>
          <a:p>
            <a:pPr lvl="1"/>
            <a:r>
              <a:rPr lang="en-US" dirty="0" smtClean="0"/>
              <a:t>What kind of jobs might they have?</a:t>
            </a:r>
          </a:p>
          <a:p>
            <a:pPr lvl="1"/>
            <a:r>
              <a:rPr lang="en-US" dirty="0" smtClean="0"/>
              <a:t>How tall are they?</a:t>
            </a:r>
          </a:p>
          <a:p>
            <a:pPr lvl="1"/>
            <a:r>
              <a:rPr lang="en-US" dirty="0" smtClean="0"/>
              <a:t>How much money do they earn?</a:t>
            </a:r>
          </a:p>
          <a:p>
            <a:pPr lvl="1"/>
            <a:r>
              <a:rPr lang="en-US" dirty="0" smtClean="0"/>
              <a:t>How friendly are they?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Judgments: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bilingual or </a:t>
            </a:r>
            <a:r>
              <a:rPr lang="en-US" dirty="0" err="1" smtClean="0"/>
              <a:t>bidialectal</a:t>
            </a:r>
            <a:r>
              <a:rPr lang="en-US" dirty="0" smtClean="0"/>
              <a:t> setting, one group is </a:t>
            </a:r>
            <a:r>
              <a:rPr lang="en-US" i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 ranked higher than the other</a:t>
            </a:r>
          </a:p>
          <a:p>
            <a:r>
              <a:rPr lang="en-US" dirty="0" smtClean="0"/>
              <a:t>Even the two </a:t>
            </a:r>
            <a:r>
              <a:rPr lang="en-US" dirty="0" err="1" smtClean="0"/>
              <a:t>lects</a:t>
            </a:r>
            <a:r>
              <a:rPr lang="en-US" dirty="0" smtClean="0"/>
              <a:t> spoken by each </a:t>
            </a:r>
            <a:r>
              <a:rPr lang="en-US" dirty="0" err="1" smtClean="0"/>
              <a:t>bidialectal</a:t>
            </a:r>
            <a:r>
              <a:rPr lang="en-US" dirty="0" smtClean="0"/>
              <a:t> or bilingual person are judged differently</a:t>
            </a:r>
          </a:p>
          <a:p>
            <a:r>
              <a:rPr lang="en-US" dirty="0" smtClean="0"/>
              <a:t>In Canada, English speakers are more highly ranked, by both Anglophone and Francophone subjects</a:t>
            </a:r>
          </a:p>
          <a:p>
            <a:r>
              <a:rPr lang="en-US" dirty="0" smtClean="0"/>
              <a:t>The Francophone ‘guise’ only comes out ahead on the issue of </a:t>
            </a:r>
            <a:r>
              <a:rPr lang="en-US" dirty="0" smtClean="0">
                <a:solidFill>
                  <a:schemeClr val="accent1"/>
                </a:solidFill>
              </a:rPr>
              <a:t>friendliness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Sound taller, with more hair (?)</a:t>
            </a:r>
            <a:endParaRPr lang="en-US" dirty="0"/>
          </a:p>
        </p:txBody>
      </p:sp>
      <p:pic>
        <p:nvPicPr>
          <p:cNvPr id="4" name="Content Placeholder 3" descr="morehair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7742" y="1935163"/>
            <a:ext cx="4268516" cy="4389437"/>
          </a:xfrm>
        </p:spPr>
      </p:pic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‘authentic’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in language pedagogy, common to focus on need for ‘</a:t>
            </a:r>
            <a:r>
              <a:rPr lang="en-US" b="1" dirty="0" smtClean="0"/>
              <a:t>authentic</a:t>
            </a:r>
            <a:r>
              <a:rPr lang="en-US" dirty="0" smtClean="0"/>
              <a:t>’ language.</a:t>
            </a:r>
          </a:p>
          <a:p>
            <a:r>
              <a:rPr lang="en-US" dirty="0" smtClean="0"/>
              <a:t>Need to avoid artificial or stilted kinds of forms, e.g. ‘</a:t>
            </a:r>
            <a:r>
              <a:rPr lang="en-US" i="1" dirty="0" smtClean="0"/>
              <a:t>La plume de ma </a:t>
            </a:r>
            <a:r>
              <a:rPr lang="en-US" i="1" dirty="0" err="1" smtClean="0"/>
              <a:t>tante</a:t>
            </a:r>
            <a:r>
              <a:rPr lang="en-US" i="1" dirty="0" smtClean="0"/>
              <a:t> 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i="1" dirty="0" err="1" smtClean="0"/>
              <a:t>dans</a:t>
            </a:r>
            <a:r>
              <a:rPr lang="en-US" i="1" dirty="0" smtClean="0"/>
              <a:t> le </a:t>
            </a:r>
            <a:r>
              <a:rPr lang="en-US" i="1" dirty="0" err="1" smtClean="0"/>
              <a:t>jardin</a:t>
            </a:r>
            <a:r>
              <a:rPr lang="en-US" dirty="0" smtClean="0"/>
              <a:t>’  (The pen of my aunt is in the garden)</a:t>
            </a:r>
          </a:p>
          <a:p>
            <a:r>
              <a:rPr lang="en-US" dirty="0" smtClean="0"/>
              <a:t>My favorite from a Telugu class: ‘These are my five green umbrellas’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 need to do this for Spoken Tamil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always wanted to do this, but foreigners on research visas in India are not allowed to do ‘surveys’</a:t>
            </a:r>
          </a:p>
          <a:p>
            <a:r>
              <a:rPr lang="en-US" dirty="0" smtClean="0"/>
              <a:t>Recently, a researcher in Singapore has done some matched-guise surveys among Tamil teachers and other educated speakers</a:t>
            </a:r>
          </a:p>
          <a:p>
            <a:r>
              <a:rPr lang="en-US" dirty="0" smtClean="0"/>
              <a:t>Goal was to introduce ST as a medium of instruction along with LT in Singapore classrooms</a:t>
            </a:r>
          </a:p>
          <a:p>
            <a:r>
              <a:rPr lang="en-US" dirty="0" smtClean="0"/>
              <a:t>Results have been published, but more work needs to be done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Another thing that needs to be done: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a project to record the all the dialogues of Tamil social films, radio and TV sitcoms, and any other broadcast usage of Spoken Tamil</a:t>
            </a:r>
          </a:p>
          <a:p>
            <a:r>
              <a:rPr lang="en-US" dirty="0" smtClean="0"/>
              <a:t>Focus on the dialect spoken by the ‘central’ character (hero and heroine) since this usually the most ‘acceptable’</a:t>
            </a:r>
          </a:p>
          <a:p>
            <a:r>
              <a:rPr lang="en-US" dirty="0" smtClean="0"/>
              <a:t>Ancillary characters are often mocked, lampooned, and ridiculed through use of ‘stigmatized’ speech.  Their speech may be ‘authentic’ but not of use for pedagogy--need to be studied separately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study the stigmatized speech?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if we don’t use it as a model to teach, we need to familiarize students with it so they can understand it</a:t>
            </a:r>
          </a:p>
          <a:p>
            <a:r>
              <a:rPr lang="en-US" dirty="0" smtClean="0"/>
              <a:t>Examples from English: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Whyncha</a:t>
            </a:r>
            <a:r>
              <a:rPr lang="en-US" dirty="0" smtClean="0"/>
              <a:t> say so?  (for ‘Why didn’t you say so?)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Didja</a:t>
            </a:r>
            <a:r>
              <a:rPr lang="en-US" dirty="0" smtClean="0"/>
              <a:t> bring the papers </a:t>
            </a:r>
            <a:r>
              <a:rPr lang="en-US" dirty="0" err="1" smtClean="0">
                <a:solidFill>
                  <a:schemeClr val="accent1"/>
                </a:solidFill>
              </a:rPr>
              <a:t>witcha</a:t>
            </a:r>
            <a:r>
              <a:rPr lang="en-US" dirty="0" smtClean="0"/>
              <a:t>? (Did you bring the papers with you?)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Auono</a:t>
            </a:r>
            <a:r>
              <a:rPr lang="en-US" dirty="0" smtClean="0"/>
              <a:t>.  (For ‘I don’t know?)</a:t>
            </a:r>
          </a:p>
          <a:p>
            <a:r>
              <a:rPr lang="en-US" dirty="0" smtClean="0"/>
              <a:t>Forms like these, while ‘authentic’ are usually not taught, so learners have to figure them out for themselves.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we found in our data: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addition to some stilted kinds of examples, we found some forms we have questions about:</a:t>
            </a:r>
          </a:p>
          <a:p>
            <a:pPr lvl="1"/>
            <a:r>
              <a:rPr lang="en-US" dirty="0" smtClean="0"/>
              <a:t>Many examples of past forms like ‘</a:t>
            </a:r>
            <a:r>
              <a:rPr lang="en-US" i="1" dirty="0" err="1" smtClean="0"/>
              <a:t>vanduTTadu</a:t>
            </a:r>
            <a:r>
              <a:rPr lang="en-US" dirty="0" smtClean="0"/>
              <a:t>’ occurring as just ‘</a:t>
            </a:r>
            <a:r>
              <a:rPr lang="en-US" i="1" dirty="0" err="1" smtClean="0">
                <a:solidFill>
                  <a:schemeClr val="accent1"/>
                </a:solidFill>
              </a:rPr>
              <a:t>vanduTTu</a:t>
            </a:r>
            <a:r>
              <a:rPr lang="en-US" dirty="0" smtClean="0"/>
              <a:t>’ without the –</a:t>
            </a:r>
            <a:r>
              <a:rPr lang="en-US" dirty="0" err="1" smtClean="0"/>
              <a:t>adu</a:t>
            </a:r>
            <a:r>
              <a:rPr lang="en-US" dirty="0" smtClean="0"/>
              <a:t>. At first I ‘corrected’ them; then I left them in. </a:t>
            </a:r>
          </a:p>
          <a:p>
            <a:pPr lvl="1"/>
            <a:r>
              <a:rPr lang="en-US" dirty="0" smtClean="0"/>
              <a:t>Many examples of forms like </a:t>
            </a:r>
            <a:r>
              <a:rPr lang="en-US" i="1" dirty="0" err="1" smtClean="0"/>
              <a:t>keTTupooccu</a:t>
            </a:r>
            <a:r>
              <a:rPr lang="en-US" i="1" dirty="0" smtClean="0"/>
              <a:t> </a:t>
            </a:r>
            <a:r>
              <a:rPr lang="en-US" dirty="0" smtClean="0"/>
              <a:t>given with a short /a/ instead of /</a:t>
            </a:r>
            <a:r>
              <a:rPr lang="en-US" dirty="0" err="1" smtClean="0"/>
              <a:t>oo</a:t>
            </a:r>
            <a:r>
              <a:rPr lang="en-US" dirty="0" smtClean="0"/>
              <a:t>/: </a:t>
            </a:r>
            <a:r>
              <a:rPr lang="en-US" i="1" dirty="0" err="1" smtClean="0">
                <a:solidFill>
                  <a:schemeClr val="accent1"/>
                </a:solidFill>
              </a:rPr>
              <a:t>keTTupaccu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chemeClr val="accent1"/>
                </a:solidFill>
              </a:rPr>
              <a:t>settupanaan</a:t>
            </a:r>
            <a:r>
              <a:rPr lang="en-US" dirty="0" smtClean="0"/>
              <a:t>, etc.  These I corrected</a:t>
            </a:r>
          </a:p>
          <a:p>
            <a:pPr lvl="1"/>
            <a:r>
              <a:rPr lang="en-US" dirty="0" smtClean="0"/>
              <a:t>But these forms and their acceptability need to be tested and </a:t>
            </a:r>
            <a:r>
              <a:rPr lang="en-US" b="1" i="1" dirty="0" smtClean="0">
                <a:solidFill>
                  <a:srgbClr val="FF0000"/>
                </a:solidFill>
              </a:rPr>
              <a:t>evaluated</a:t>
            </a:r>
            <a:r>
              <a:rPr lang="en-US" dirty="0" smtClean="0"/>
              <a:t>—do a matched guise with them (and other stigmatized forms) contrasted with more ‘standard’ forms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believe there is a ‘standard’ form of Spoken Tamil and that we can determine what it is</a:t>
            </a:r>
          </a:p>
          <a:p>
            <a:r>
              <a:rPr lang="en-US" dirty="0" smtClean="0"/>
              <a:t>It is very similar to what is used by the ‘central’ characters in films and other media.</a:t>
            </a:r>
          </a:p>
          <a:p>
            <a:r>
              <a:rPr lang="en-US" dirty="0" smtClean="0"/>
              <a:t>Various researchers have discussed this issue and have c0me to the same conclusion</a:t>
            </a:r>
          </a:p>
          <a:p>
            <a:r>
              <a:rPr lang="en-US" dirty="0" smtClean="0"/>
              <a:t>But we need more data on what is </a:t>
            </a:r>
            <a:r>
              <a:rPr lang="en-US" dirty="0" smtClean="0">
                <a:solidFill>
                  <a:srgbClr val="FF0000"/>
                </a:solidFill>
              </a:rPr>
              <a:t>acceptable for pedagogy</a:t>
            </a:r>
            <a:r>
              <a:rPr lang="en-US" dirty="0" smtClean="0"/>
              <a:t>, and what is not. 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I speak Tamil on the telephone, nobody asks me who I am or contests my usage in any way. (E.g. ordering a ticket from a travel agency)</a:t>
            </a:r>
          </a:p>
          <a:p>
            <a:r>
              <a:rPr lang="en-US" dirty="0" smtClean="0"/>
              <a:t>Then when I go  in person to collect my ticket (or whatever), they don’t know who I am; and the ticket is made out to Mr. </a:t>
            </a:r>
            <a:r>
              <a:rPr lang="en-US" b="1" i="1" dirty="0" err="1" smtClean="0">
                <a:solidFill>
                  <a:srgbClr val="92D050"/>
                </a:solidFill>
              </a:rPr>
              <a:t>Shivaram</a:t>
            </a:r>
            <a:r>
              <a:rPr lang="en-US" dirty="0" smtClean="0"/>
              <a:t>!</a:t>
            </a:r>
          </a:p>
          <a:p>
            <a:r>
              <a:rPr lang="en-US" dirty="0" smtClean="0"/>
              <a:t>My Tamil is not perfect, but it is acceptable.</a:t>
            </a:r>
          </a:p>
          <a:p>
            <a:r>
              <a:rPr lang="en-US" dirty="0" smtClean="0"/>
              <a:t>I am taken (on the phone) probably for an Indian speaker of another language, and no questions are asked</a:t>
            </a:r>
          </a:p>
          <a:p>
            <a:r>
              <a:rPr lang="en-US" dirty="0" smtClean="0"/>
              <a:t>And nobody ‘corrects’ my Tamil (to my face)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we don’t need to teach our students to have ‘perfect’ pronunciation—we won’t be able to do that, anyway</a:t>
            </a:r>
          </a:p>
          <a:p>
            <a:r>
              <a:rPr lang="en-US" dirty="0" smtClean="0"/>
              <a:t>We just need to find the </a:t>
            </a:r>
            <a:r>
              <a:rPr lang="en-US" dirty="0" smtClean="0">
                <a:solidFill>
                  <a:srgbClr val="FF0000"/>
                </a:solidFill>
              </a:rPr>
              <a:t>acceptable</a:t>
            </a:r>
            <a:r>
              <a:rPr lang="en-US" dirty="0" smtClean="0"/>
              <a:t> norms and teach those, but we need more research on this in order to be able to assert and insist on the best forms to teach</a:t>
            </a:r>
          </a:p>
          <a:p>
            <a:r>
              <a:rPr lang="en-US" dirty="0" smtClean="0"/>
              <a:t>Otherwise we will get arguments from mother-tongue speakers, who usually believe that</a:t>
            </a:r>
            <a:r>
              <a:rPr lang="en-US" i="1" dirty="0" smtClean="0">
                <a:solidFill>
                  <a:srgbClr val="FF0000"/>
                </a:solidFill>
              </a:rPr>
              <a:t> their </a:t>
            </a:r>
            <a:r>
              <a:rPr lang="en-US" dirty="0" smtClean="0"/>
              <a:t>speech is the closest to ‘standard’. 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9677400" y="1219200"/>
            <a:ext cx="17526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Difficulty of defining ‘authenticity’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‘authentic’ Spoken Tamil?</a:t>
            </a:r>
          </a:p>
          <a:p>
            <a:r>
              <a:rPr lang="en-US" dirty="0" smtClean="0"/>
              <a:t>What is ‘inauthentic’ Spoken Tamil?</a:t>
            </a:r>
          </a:p>
          <a:p>
            <a:r>
              <a:rPr lang="en-US" dirty="0" smtClean="0"/>
              <a:t>Term first used for Tamil by </a:t>
            </a:r>
            <a:r>
              <a:rPr lang="en-US" dirty="0" err="1" smtClean="0"/>
              <a:t>Britto</a:t>
            </a:r>
            <a:r>
              <a:rPr lang="en-US" dirty="0" smtClean="0"/>
              <a:t> (1986) in his study of </a:t>
            </a:r>
            <a:r>
              <a:rPr lang="en-US" dirty="0" err="1" smtClean="0"/>
              <a:t>diglossia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Claimed that ‘authentic’ communication was done only in ST, and that Literary Tamil was never used for ‘authentic’ communication</a:t>
            </a:r>
          </a:p>
          <a:p>
            <a:r>
              <a:rPr lang="en-US" dirty="0" smtClean="0"/>
              <a:t>LT only used in oratory, formal ‘platform’ or ceremonial speech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Spoken Tamil used to express: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Innermost feelings: emotion</a:t>
            </a:r>
          </a:p>
          <a:p>
            <a:r>
              <a:rPr lang="en-US" sz="3600" dirty="0" smtClean="0"/>
              <a:t>Spontaneous communication</a:t>
            </a:r>
          </a:p>
          <a:p>
            <a:r>
              <a:rPr lang="en-US" sz="3600" dirty="0" smtClean="0"/>
              <a:t>Humor (jokes, cartoons, etc.)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Problems with this: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Spoken Tamil has many dialects</a:t>
            </a:r>
          </a:p>
          <a:p>
            <a:r>
              <a:rPr lang="en-US" sz="3200" dirty="0" smtClean="0"/>
              <a:t>Some ST dialects are stigmatized: </a:t>
            </a:r>
          </a:p>
          <a:p>
            <a:pPr lvl="1"/>
            <a:r>
              <a:rPr lang="en-US" sz="3200" dirty="0" smtClean="0"/>
              <a:t>Usage may be ‘vulgar’ and perceived as ‘coarse’</a:t>
            </a:r>
          </a:p>
          <a:p>
            <a:pPr lvl="1"/>
            <a:r>
              <a:rPr lang="en-US" sz="3200" dirty="0" smtClean="0"/>
              <a:t>Usage may be seen as ‘substandard’ or associated with (a) social group(s) that are unfavorably viewed by Tamil society.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‘Authenticity’ needs to be narrowed down: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teach a kind of Spoken Tamil that sounds natural and unstilted</a:t>
            </a:r>
          </a:p>
          <a:p>
            <a:r>
              <a:rPr lang="en-US" dirty="0" smtClean="0"/>
              <a:t>Needs to be acceptable to educated speakers</a:t>
            </a:r>
          </a:p>
          <a:p>
            <a:r>
              <a:rPr lang="en-US" dirty="0" smtClean="0"/>
              <a:t>Otherwise, educated speakers will ‘correct’ our students for use of ‘non-standard’ or unacceptable forms</a:t>
            </a:r>
          </a:p>
          <a:p>
            <a:r>
              <a:rPr lang="en-US" dirty="0" smtClean="0"/>
              <a:t>Students will then lose confidence in their ability to speak</a:t>
            </a:r>
          </a:p>
          <a:p>
            <a:r>
              <a:rPr lang="en-US" dirty="0" smtClean="0"/>
              <a:t>Our efforts to teach them authentic Tamil will have been in vain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extreme is Tamil </a:t>
            </a:r>
            <a:r>
              <a:rPr lang="en-US" dirty="0" err="1" smtClean="0"/>
              <a:t>Diglossia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err="1" smtClean="0"/>
              <a:t>avar</a:t>
            </a:r>
            <a:r>
              <a:rPr lang="en-US" i="1" dirty="0" err="1" smtClean="0">
                <a:solidFill>
                  <a:srgbClr val="FF0000"/>
                </a:solidFill>
              </a:rPr>
              <a:t>ai</a:t>
            </a:r>
            <a:r>
              <a:rPr lang="en-US" i="1" dirty="0" smtClean="0"/>
              <a:t> </a:t>
            </a:r>
            <a:r>
              <a:rPr lang="en-US" i="1" dirty="0" err="1" smtClean="0"/>
              <a:t>eppaDiyoo</a:t>
            </a:r>
            <a:r>
              <a:rPr lang="en-US" i="1" dirty="0" smtClean="0"/>
              <a:t> </a:t>
            </a:r>
            <a:r>
              <a:rPr lang="en-US" i="1" dirty="0" err="1" smtClean="0"/>
              <a:t>an</a:t>
            </a:r>
            <a:r>
              <a:rPr lang="en-US" i="1" dirty="0" err="1" smtClean="0">
                <a:solidFill>
                  <a:srgbClr val="FF0000"/>
                </a:solidFill>
              </a:rPr>
              <a:t>up</a:t>
            </a:r>
            <a:r>
              <a:rPr lang="en-US" i="1" dirty="0" err="1" smtClean="0"/>
              <a:t>pu</a:t>
            </a:r>
            <a:r>
              <a:rPr lang="en-US" i="1" dirty="0" err="1" smtClean="0">
                <a:solidFill>
                  <a:srgbClr val="FF0000"/>
                </a:solidFill>
              </a:rPr>
              <a:t>vi</a:t>
            </a:r>
            <a:r>
              <a:rPr lang="en-US" i="1" dirty="0" err="1" smtClean="0"/>
              <a:t>ttu</a:t>
            </a:r>
            <a:r>
              <a:rPr lang="en-US" i="1" dirty="0" err="1" smtClean="0">
                <a:solidFill>
                  <a:srgbClr val="FF0000"/>
                </a:solidFill>
              </a:rPr>
              <a:t>vi</a:t>
            </a:r>
            <a:r>
              <a:rPr lang="en-US" i="1" dirty="0" err="1" smtClean="0"/>
              <a:t>Da</a:t>
            </a:r>
            <a:r>
              <a:rPr lang="en-US" i="1" dirty="0" err="1" smtClean="0">
                <a:solidFill>
                  <a:srgbClr val="FF0000"/>
                </a:solidFill>
              </a:rPr>
              <a:t>vee</a:t>
            </a:r>
            <a:r>
              <a:rPr lang="en-US" i="1" dirty="0" err="1" smtClean="0"/>
              <a:t>N</a:t>
            </a:r>
            <a:r>
              <a:rPr lang="en-US" i="1" dirty="0" err="1" smtClean="0">
                <a:solidFill>
                  <a:srgbClr val="FF0000"/>
                </a:solidFill>
              </a:rPr>
              <a:t>Du</a:t>
            </a:r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sz="2400" dirty="0" smtClean="0"/>
              <a:t>he-ACC somehow </a:t>
            </a:r>
            <a:r>
              <a:rPr lang="en-US" sz="2400" dirty="0" err="1" smtClean="0"/>
              <a:t>send+CAUS+past+COMPL+Modal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b="1" dirty="0" smtClean="0"/>
              <a:t>Rules that apply: </a:t>
            </a:r>
          </a:p>
          <a:p>
            <a:r>
              <a:rPr lang="en-US" sz="2400" dirty="0" smtClean="0"/>
              <a:t>v-deletion (including vowels following v__ )</a:t>
            </a:r>
          </a:p>
          <a:p>
            <a:r>
              <a:rPr lang="en-US" sz="2400" dirty="0" err="1" smtClean="0"/>
              <a:t>Palatalization</a:t>
            </a:r>
            <a:r>
              <a:rPr lang="en-US" sz="2400" dirty="0" smtClean="0"/>
              <a:t> of dentals (</a:t>
            </a:r>
            <a:r>
              <a:rPr lang="en-US" sz="2400" dirty="0" err="1" smtClean="0"/>
              <a:t>tt</a:t>
            </a:r>
            <a:r>
              <a:rPr lang="en-US" sz="2400" dirty="0" smtClean="0"/>
              <a:t>) after -</a:t>
            </a:r>
            <a:r>
              <a:rPr lang="en-US" sz="2400" dirty="0" err="1" smtClean="0"/>
              <a:t>i</a:t>
            </a:r>
            <a:r>
              <a:rPr lang="en-US" sz="2400" dirty="0" smtClean="0"/>
              <a:t> → cc </a:t>
            </a:r>
          </a:p>
          <a:p>
            <a:r>
              <a:rPr lang="en-US" sz="2400" dirty="0" smtClean="0"/>
              <a:t>Cluster reduction: NC → N </a:t>
            </a:r>
          </a:p>
          <a:p>
            <a:r>
              <a:rPr lang="en-US" sz="2400" dirty="0" err="1" smtClean="0"/>
              <a:t>Monophthongization</a:t>
            </a:r>
            <a:r>
              <a:rPr lang="en-US" sz="2400" dirty="0" smtClean="0"/>
              <a:t>: [</a:t>
            </a:r>
            <a:r>
              <a:rPr lang="en-US" sz="2400" dirty="0" err="1" smtClean="0"/>
              <a:t>ai</a:t>
            </a:r>
            <a:r>
              <a:rPr lang="en-US" sz="2400" dirty="0" smtClean="0"/>
              <a:t>] → [e] </a:t>
            </a:r>
          </a:p>
          <a:p>
            <a:r>
              <a:rPr lang="en-US" sz="2400" dirty="0" smtClean="0"/>
              <a:t>Short-vowel deletion: </a:t>
            </a:r>
          </a:p>
          <a:p>
            <a:r>
              <a:rPr lang="en-US" sz="2400" dirty="0" smtClean="0"/>
              <a:t>Nasalization of final -</a:t>
            </a:r>
            <a:r>
              <a:rPr lang="en-US" sz="2400" dirty="0" err="1" smtClean="0"/>
              <a:t>v+nas</a:t>
            </a:r>
            <a:r>
              <a:rPr lang="en-US" sz="2400" dirty="0" smtClean="0"/>
              <a:t> → [û]</a:t>
            </a:r>
          </a:p>
          <a:p>
            <a:r>
              <a:rPr lang="en-US" sz="2400" dirty="0" smtClean="0"/>
              <a:t>Assimilation of n → m / ___p 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→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avare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epDiyoo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ampciDaNû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en-US" sz="2400" i="1" dirty="0" smtClean="0"/>
              <a:t>'Somehow or other, (we) have to get rid of him.' </a:t>
            </a:r>
            <a:endParaRPr lang="en-U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natural is this 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When I first encountered this utterance in ST, I could not figure it out</a:t>
            </a:r>
          </a:p>
          <a:p>
            <a:r>
              <a:rPr lang="en-US" sz="3200" dirty="0" smtClean="0"/>
              <a:t>But with the v-deletion, </a:t>
            </a:r>
            <a:r>
              <a:rPr lang="en-US" sz="3200" dirty="0" err="1" smtClean="0"/>
              <a:t>palatalization</a:t>
            </a:r>
            <a:r>
              <a:rPr lang="en-US" sz="3200" dirty="0" smtClean="0"/>
              <a:t>, and short-vowel deletion, radical changes occur</a:t>
            </a:r>
          </a:p>
          <a:p>
            <a:r>
              <a:rPr lang="en-US" sz="3200" dirty="0" smtClean="0"/>
              <a:t>None of this is ‘radical’ or ‘vulgar’ or unusual</a:t>
            </a:r>
          </a:p>
          <a:p>
            <a:r>
              <a:rPr lang="en-US" sz="3200" dirty="0" smtClean="0"/>
              <a:t>Getting students to see these differences as natural and ‘authentic’ is a difficult task</a:t>
            </a:r>
            <a:endParaRPr lang="en-US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Automatic rules to convert </a:t>
            </a:r>
            <a:br>
              <a:rPr lang="en-US" sz="4000" dirty="0" smtClean="0"/>
            </a:br>
            <a:r>
              <a:rPr lang="en-US" sz="4000" dirty="0" smtClean="0"/>
              <a:t>LT to Spoken  Tamil?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examples makes use of some ‘automatic’ rules to get from LT to ST</a:t>
            </a:r>
          </a:p>
          <a:p>
            <a:r>
              <a:rPr lang="en-US" dirty="0" smtClean="0"/>
              <a:t>This does not mean that the use of these rules will always get the user to an authentic spoken form</a:t>
            </a:r>
          </a:p>
          <a:p>
            <a:r>
              <a:rPr lang="en-US" dirty="0" smtClean="0"/>
              <a:t>Spoken Tamil is its own system, and in the drive to get to ‘authentic’ speech, factors that are ‘</a:t>
            </a:r>
            <a:r>
              <a:rPr lang="en-US" dirty="0" smtClean="0"/>
              <a:t>speaker-centered’ </a:t>
            </a:r>
            <a:r>
              <a:rPr lang="en-US" dirty="0" smtClean="0"/>
              <a:t>will take precedence</a:t>
            </a:r>
          </a:p>
          <a:p>
            <a:r>
              <a:rPr lang="en-US" dirty="0" smtClean="0"/>
              <a:t>In particular we find lexical differences, and different use of the aspectual auxiliaries such as </a:t>
            </a:r>
            <a:r>
              <a:rPr lang="en-US" dirty="0" err="1" smtClean="0"/>
              <a:t>viDu</a:t>
            </a:r>
            <a:r>
              <a:rPr lang="en-US" dirty="0" smtClean="0"/>
              <a:t> and </a:t>
            </a:r>
            <a:r>
              <a:rPr lang="en-US" dirty="0" err="1" smtClean="0"/>
              <a:t>koL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1760</Words>
  <Application>Microsoft Office PowerPoint</Application>
  <PresentationFormat>On-screen Show (4:3)</PresentationFormat>
  <Paragraphs>170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Teaching Spoken Tamil:  The Problem of 'Authenticity'</vt:lpstr>
      <vt:lpstr>Need for ‘authentic’ language</vt:lpstr>
      <vt:lpstr>Difficulty of defining ‘authenticity’</vt:lpstr>
      <vt:lpstr>Spoken Tamil used to express:</vt:lpstr>
      <vt:lpstr>Problems with this: </vt:lpstr>
      <vt:lpstr>‘Authenticity’ needs to be narrowed down:</vt:lpstr>
      <vt:lpstr>How extreme is Tamil Diglossia?</vt:lpstr>
      <vt:lpstr>How natural is this example?</vt:lpstr>
      <vt:lpstr>Automatic rules to convert  LT to Spoken  Tamil?</vt:lpstr>
      <vt:lpstr>Problems of authenticity in other languages: </vt:lpstr>
      <vt:lpstr>Limits of authenticity: </vt:lpstr>
      <vt:lpstr>Acceptable speech: </vt:lpstr>
      <vt:lpstr>Slide 13</vt:lpstr>
      <vt:lpstr>Slide 14</vt:lpstr>
      <vt:lpstr>So what is acceptable Spoken Tamil and what is not?</vt:lpstr>
      <vt:lpstr>The Matched-Guise Test:</vt:lpstr>
      <vt:lpstr>Questions asked: </vt:lpstr>
      <vt:lpstr>Judgments:</vt:lpstr>
      <vt:lpstr>Sound taller, with more hair (?)</vt:lpstr>
      <vt:lpstr>We need to do this for Spoken Tamil</vt:lpstr>
      <vt:lpstr>Another thing that needs to be done:</vt:lpstr>
      <vt:lpstr>Why study the stigmatized speech?</vt:lpstr>
      <vt:lpstr>Other things we found in our data:</vt:lpstr>
      <vt:lpstr>Conclusion:</vt:lpstr>
      <vt:lpstr>Example: 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Spoken Tamil:  The Problem of 'Authenticity'</dc:title>
  <dc:creator>haroldfs</dc:creator>
  <cp:lastModifiedBy>haroldfs</cp:lastModifiedBy>
  <cp:revision>17</cp:revision>
  <dcterms:created xsi:type="dcterms:W3CDTF">2010-02-13T15:02:07Z</dcterms:created>
  <dcterms:modified xsi:type="dcterms:W3CDTF">2010-03-26T23:10:21Z</dcterms:modified>
</cp:coreProperties>
</file>